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883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21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0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339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696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004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35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7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15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997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17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4A1C96C-1EF8-41F9-8501-4320E2003E6A}" type="datetimeFigureOut">
              <a:rPr lang="en-US" smtClean="0"/>
              <a:t>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C73EBE5-D2EB-430C-B734-E4B32409DD5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89416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International_English_Language_Testing_Syste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7AFCF-E810-E226-DD10-558828381B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TOEFL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6D70C3-BDE5-9172-9F37-3FA87B279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TEST OF ENGLISH AS A FOREIGN LANGUAGE.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175501-5AF1-9C3C-8FFE-37E64F045067}"/>
              </a:ext>
            </a:extLst>
          </p:cNvPr>
          <p:cNvSpPr/>
          <p:nvPr/>
        </p:nvSpPr>
        <p:spPr>
          <a:xfrm>
            <a:off x="8729221" y="329938"/>
            <a:ext cx="334651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dirty="0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</a:rPr>
              <a:t>ConnectSpace</a:t>
            </a:r>
          </a:p>
          <a:p>
            <a:pPr algn="ctr"/>
            <a:r>
              <a:rPr lang="en-US" sz="1400" dirty="0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</a:rPr>
              <a:t>Education</a:t>
            </a:r>
            <a:endParaRPr lang="en-US" sz="1400" b="0" cap="none" spc="0" dirty="0">
              <a:ln w="0"/>
              <a:solidFill>
                <a:schemeClr val="tx2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9778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B73745A-93FA-F88C-6FF2-4865296AC4A7}"/>
              </a:ext>
            </a:extLst>
          </p:cNvPr>
          <p:cNvSpPr/>
          <p:nvPr/>
        </p:nvSpPr>
        <p:spPr>
          <a:xfrm rot="10800000" flipV="1">
            <a:off x="6471920" y="188104"/>
            <a:ext cx="79857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solidFill>
                  <a:schemeClr val="tx2">
                    <a:lumMod val="9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ConnectSpace</a:t>
            </a:r>
          </a:p>
          <a:p>
            <a:pPr algn="ctr"/>
            <a:r>
              <a:rPr lang="en-US" sz="1400" dirty="0">
                <a:ln w="0"/>
                <a:solidFill>
                  <a:schemeClr val="tx2">
                    <a:lumMod val="9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Education</a:t>
            </a:r>
            <a:endParaRPr lang="en-US" sz="1400" b="0" cap="none" spc="0" dirty="0">
              <a:ln w="0"/>
              <a:solidFill>
                <a:schemeClr val="tx2">
                  <a:lumMod val="90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586C11-8837-C177-DCF2-C6DC45F0B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50757"/>
          </a:xfrm>
        </p:spPr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What is TOEFL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B1EF5-F990-5A79-FD01-B0B72D2EA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The TOEFL iBT test helps you stand out confidently in English.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It's the only test that measures all four academic English skills — reading, listening, speaking and writing — the way they are actually used in a classroom, so you can be confident you’ll stand out to universities where it counts.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It is widely accepted with universities and higher education institutions in countries like Canada , US , UK, Australia , New Zealand and many other. Over 10000 institutions worldwide accept the TOEFL  tests.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So , this test is obviously one of the best test one can undertake when applying for studies in English speaking countries.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028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4A853-F5F1-632A-19FA-776D8D552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6603"/>
            <a:ext cx="10058400" cy="1450757"/>
          </a:xfrm>
        </p:spPr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Who is to take the TOEFL test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1B6B2-C8D8-1224-22C2-A89093422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05369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Anyone who applies f</a:t>
            </a:r>
            <a:r>
              <a:rPr lang="en-US" b="0" i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or higher studies and work in locations where language of instruction is English can opt for this test.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This is mandatory requirement for candidates whose first language is not English. To help students and job seekers ETS has designed TOEFL.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Its globally respected English language test in the world. Students seeking admission into Universities can write TOEFL test. Test is available as TOEFL iBT (internet based test)</a:t>
            </a:r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E1CE4B-9834-F332-6329-10ED58D9D704}"/>
              </a:ext>
            </a:extLst>
          </p:cNvPr>
          <p:cNvSpPr/>
          <p:nvPr/>
        </p:nvSpPr>
        <p:spPr>
          <a:xfrm>
            <a:off x="6096000" y="-132695"/>
            <a:ext cx="775197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ConnectSpace</a:t>
            </a:r>
          </a:p>
          <a:p>
            <a:pPr algn="ctr"/>
            <a:r>
              <a:rPr lang="en-US" sz="1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Education</a:t>
            </a:r>
          </a:p>
        </p:txBody>
      </p:sp>
    </p:spTree>
    <p:extLst>
      <p:ext uri="{BB962C8B-B14F-4D97-AF65-F5344CB8AC3E}">
        <p14:creationId xmlns:p14="http://schemas.microsoft.com/office/powerpoint/2010/main" val="2624494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1E197-7BDA-3546-932B-FD7CC534B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Who can sit for TOEFL iBT test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7A263-C802-25C7-141E-DF516D273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entury Gothic" panose="020B0502020202020204" pitchFamily="34" charset="0"/>
              </a:rPr>
              <a:t>Students seeking admission in a university where language of instruction is English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entury Gothic" panose="020B0502020202020204" pitchFamily="34" charset="0"/>
              </a:rPr>
              <a:t>Students seeking admission/exit in/from and English language learning program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entury Gothic" panose="020B0502020202020204" pitchFamily="34" charset="0"/>
              </a:rPr>
              <a:t> Candidates seeking scholarship and certification.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entury Gothic" panose="020B0502020202020204" pitchFamily="34" charset="0"/>
              </a:rPr>
              <a:t>Learners of English who want to know their level of English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entury Gothic" panose="020B0502020202020204" pitchFamily="34" charset="0"/>
              </a:rPr>
              <a:t>Students and job seekers applying for visas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DE1D63-21B4-240C-5DE4-C566EAE4CF22}"/>
              </a:ext>
            </a:extLst>
          </p:cNvPr>
          <p:cNvSpPr/>
          <p:nvPr/>
        </p:nvSpPr>
        <p:spPr>
          <a:xfrm>
            <a:off x="5902960" y="-132695"/>
            <a:ext cx="85547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ConnectSpace</a:t>
            </a:r>
          </a:p>
          <a:p>
            <a:pPr algn="ctr"/>
            <a:r>
              <a:rPr lang="en-US" sz="1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Education</a:t>
            </a:r>
            <a:endParaRPr lang="en-US" sz="1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5441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FC538-5BBA-F38C-18C8-0E6846BF5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TOEFL iBT FORMAT</a:t>
            </a:r>
            <a:r>
              <a:rPr lang="en-US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1935B-86F5-7E3C-C45C-EBF748F14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TOEFL measures your level of English on four counts, Listening, Reading, Writing and Speaking.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It’s a measure of, whether you would be able to stay and complete coursework in an English setting. English proficiency score is mandatory requirement for candidates applying for higher studies abroad.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TOEFL Score is accepted as a standard measure of English proficiency across 150 countries. Its much like one test for all.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According to ETS website, most of the non native English speakers score on TOEFL ranges from Intermediate to Advanced.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The admission officer looks for applicants with impressive TOEFL Score.</a:t>
            </a:r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45E5A5-AC46-DE86-407D-35A2AA35B39D}"/>
              </a:ext>
            </a:extLst>
          </p:cNvPr>
          <p:cNvSpPr/>
          <p:nvPr/>
        </p:nvSpPr>
        <p:spPr>
          <a:xfrm>
            <a:off x="5394960" y="-132695"/>
            <a:ext cx="90525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ConnectSpace</a:t>
            </a:r>
          </a:p>
          <a:p>
            <a:pPr algn="ctr"/>
            <a:r>
              <a:rPr lang="en-US" sz="1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Education</a:t>
            </a:r>
            <a:endParaRPr lang="en-US" sz="1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5344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89B50-9FD0-2D02-E92E-252755F32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What is the TOEFL iBT score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86D6A-7956-F234-E59B-C936701CA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entury Gothic" panose="020B0502020202020204" pitchFamily="34" charset="0"/>
              </a:rPr>
              <a:t>Reading Section (Score of: 0–30)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entury Gothic" panose="020B0502020202020204" pitchFamily="34" charset="0"/>
              </a:rPr>
              <a:t>Listening Section (Score of: 0–30)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entury Gothic" panose="020B0502020202020204" pitchFamily="34" charset="0"/>
              </a:rPr>
              <a:t>Speaking Section (Score of: 0–30)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entury Gothic" panose="020B0502020202020204" pitchFamily="34" charset="0"/>
              </a:rPr>
              <a:t>Writing Section (Score of: 0–30)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b="1" i="1" u="sng" dirty="0">
                <a:latin typeface="Century Gothic" panose="020B0502020202020204" pitchFamily="34" charset="0"/>
              </a:rPr>
              <a:t>Total Score (0–120)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DFBC7F-A443-4670-AD76-BB57DE56A624}"/>
              </a:ext>
            </a:extLst>
          </p:cNvPr>
          <p:cNvSpPr/>
          <p:nvPr/>
        </p:nvSpPr>
        <p:spPr>
          <a:xfrm>
            <a:off x="5557520" y="0"/>
            <a:ext cx="89001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ConnectSpace</a:t>
            </a:r>
          </a:p>
          <a:p>
            <a:pPr algn="ctr"/>
            <a:r>
              <a:rPr lang="en-US" sz="1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Education</a:t>
            </a:r>
            <a:endParaRPr lang="en-US" sz="1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9411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AD723-D6C4-1171-7B21-276A2768E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TOEFL grading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2685D-33F6-3844-EB0C-D8EAC3F36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entury Gothic" panose="020B0502020202020204" pitchFamily="34" charset="0"/>
              </a:rPr>
              <a:t>The total score for all the four tests a candidate sits for ,is 120 marks, with a maximum of 30 score per each test.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entury Gothic" panose="020B0502020202020204" pitchFamily="34" charset="0"/>
              </a:rPr>
              <a:t>The maximum score being 120 marks and the minimum being 0 marks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E7A531-4E8F-F2B2-7296-927D86B66099}"/>
              </a:ext>
            </a:extLst>
          </p:cNvPr>
          <p:cNvSpPr/>
          <p:nvPr/>
        </p:nvSpPr>
        <p:spPr>
          <a:xfrm>
            <a:off x="5750560" y="-132695"/>
            <a:ext cx="87071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ConnectSpace</a:t>
            </a:r>
            <a:endParaRPr lang="en-US" sz="1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ctr"/>
            <a:r>
              <a:rPr lang="en-US" sz="1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Education</a:t>
            </a:r>
            <a:endParaRPr lang="en-US" sz="40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951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E8178-5299-EA37-796E-6D9790BC2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487" y="286603"/>
            <a:ext cx="10092193" cy="508527"/>
          </a:xfrm>
        </p:spPr>
        <p:txBody>
          <a:bodyPr>
            <a:normAutofit fontScale="90000"/>
          </a:bodyPr>
          <a:lstStyle/>
          <a:p>
            <a:r>
              <a:rPr lang="en-US" dirty="0"/>
              <a:t>SCORES COMPARISON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7998D48-8040-AF3D-1374-044FBB0D68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5557591"/>
              </p:ext>
            </p:extLst>
          </p:nvPr>
        </p:nvGraphicFramePr>
        <p:xfrm>
          <a:off x="1238491" y="944474"/>
          <a:ext cx="9988683" cy="5028847"/>
        </p:xfrm>
        <a:graphic>
          <a:graphicData uri="http://schemas.openxmlformats.org/drawingml/2006/table">
            <a:tbl>
              <a:tblPr/>
              <a:tblGrid>
                <a:gridCol w="1261103">
                  <a:extLst>
                    <a:ext uri="{9D8B030D-6E8A-4147-A177-3AD203B41FA5}">
                      <a16:colId xmlns:a16="http://schemas.microsoft.com/office/drawing/2014/main" val="3676594733"/>
                    </a:ext>
                  </a:extLst>
                </a:gridCol>
                <a:gridCol w="2181895">
                  <a:extLst>
                    <a:ext uri="{9D8B030D-6E8A-4147-A177-3AD203B41FA5}">
                      <a16:colId xmlns:a16="http://schemas.microsoft.com/office/drawing/2014/main" val="3938547524"/>
                    </a:ext>
                  </a:extLst>
                </a:gridCol>
                <a:gridCol w="2181895">
                  <a:extLst>
                    <a:ext uri="{9D8B030D-6E8A-4147-A177-3AD203B41FA5}">
                      <a16:colId xmlns:a16="http://schemas.microsoft.com/office/drawing/2014/main" val="2334750278"/>
                    </a:ext>
                  </a:extLst>
                </a:gridCol>
                <a:gridCol w="2181895">
                  <a:extLst>
                    <a:ext uri="{9D8B030D-6E8A-4147-A177-3AD203B41FA5}">
                      <a16:colId xmlns:a16="http://schemas.microsoft.com/office/drawing/2014/main" val="632186829"/>
                    </a:ext>
                  </a:extLst>
                </a:gridCol>
                <a:gridCol w="2181895">
                  <a:extLst>
                    <a:ext uri="{9D8B030D-6E8A-4147-A177-3AD203B41FA5}">
                      <a16:colId xmlns:a16="http://schemas.microsoft.com/office/drawing/2014/main" val="76740179"/>
                    </a:ext>
                  </a:extLst>
                </a:gridCol>
              </a:tblGrid>
              <a:tr h="359827">
                <a:tc>
                  <a:txBody>
                    <a:bodyPr/>
                    <a:lstStyle/>
                    <a:p>
                      <a:pPr algn="ctr"/>
                      <a:r>
                        <a:rPr lang="en-US" sz="15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hlinkClick r:id="rId2" tooltip="International English Language Testing System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IELTS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Score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TOEFL Score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TOEFL PBT Score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CEFR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IELTS Description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61100"/>
                  </a:ext>
                </a:extLst>
              </a:tr>
              <a:tr h="359827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9.0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118-120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667 - 677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C2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Expert User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511849"/>
                  </a:ext>
                </a:extLst>
              </a:tr>
              <a:tr h="359827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8.5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115-117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657 - 663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500" dirty="0">
                        <a:effectLst/>
                      </a:endParaRP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317071"/>
                  </a:ext>
                </a:extLst>
              </a:tr>
              <a:tr h="362429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8.0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110-114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637 - 653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C1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Very Good User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228993"/>
                  </a:ext>
                </a:extLst>
              </a:tr>
              <a:tr h="359827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7.5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102-109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610 - 633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1500" dirty="0">
                        <a:effectLst/>
                      </a:endParaRPr>
                    </a:p>
                  </a:txBody>
                  <a:tcPr marL="74495" marR="74495" marT="37247" marB="37247" anchor="ctr"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650082"/>
                  </a:ext>
                </a:extLst>
              </a:tr>
              <a:tr h="359827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7.0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94-101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587 - 607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Good User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097459"/>
                  </a:ext>
                </a:extLst>
              </a:tr>
              <a:tr h="359827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6.5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79-93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550 - 583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B2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Competent User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020102"/>
                  </a:ext>
                </a:extLst>
              </a:tr>
              <a:tr h="407259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6.0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60-78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500 - 547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83826"/>
                  </a:ext>
                </a:extLst>
              </a:tr>
              <a:tr h="359827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5.5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46-59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453 - 497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500">
                        <a:effectLst/>
                      </a:endParaRP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469694"/>
                  </a:ext>
                </a:extLst>
              </a:tr>
              <a:tr h="477939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5.0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35-45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417 - 450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B1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Modest User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100409"/>
                  </a:ext>
                </a:extLst>
              </a:tr>
              <a:tr h="359827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4.5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32-34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400 - 413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Limited User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805563"/>
                  </a:ext>
                </a:extLst>
              </a:tr>
              <a:tr h="902604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0.0 - 4.0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0-31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0 - 397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A1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Extremely Limited/Intermittent/Non User</a:t>
                      </a:r>
                    </a:p>
                  </a:txBody>
                  <a:tcPr marL="74495" marR="74495" marT="37247" marB="37247"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290396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A4261925-6A85-31F5-AFE8-EC04E8F30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67445" y="-334705"/>
            <a:ext cx="13628453" cy="657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0B78C01-1F8A-2D5A-3553-01136AFD6E84}"/>
              </a:ext>
            </a:extLst>
          </p:cNvPr>
          <p:cNvSpPr/>
          <p:nvPr/>
        </p:nvSpPr>
        <p:spPr>
          <a:xfrm>
            <a:off x="5720080" y="-162560"/>
            <a:ext cx="8737600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ConnectSpace</a:t>
            </a:r>
          </a:p>
          <a:p>
            <a:pPr algn="ctr"/>
            <a:r>
              <a:rPr lang="en-US" sz="1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Education</a:t>
            </a:r>
            <a:endParaRPr lang="en-US" sz="1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9462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93547-110B-6002-3CE9-D32C1A2B4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THANK YOU</a:t>
            </a:r>
          </a:p>
        </p:txBody>
      </p:sp>
      <p:pic>
        <p:nvPicPr>
          <p:cNvPr id="5" name="Content Placeholder 4" descr="Books">
            <a:extLst>
              <a:ext uri="{FF2B5EF4-FFF2-40B4-BE49-F238E27FC236}">
                <a16:creationId xmlns:a16="http://schemas.microsoft.com/office/drawing/2014/main" id="{C5C3494B-7AAB-7E03-CB16-7C06594B74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68963" y="3400425"/>
            <a:ext cx="914400" cy="914400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E6797FF-B2AA-1D7E-66F4-1C865154C7D4}"/>
              </a:ext>
            </a:extLst>
          </p:cNvPr>
          <p:cNvSpPr/>
          <p:nvPr/>
        </p:nvSpPr>
        <p:spPr>
          <a:xfrm>
            <a:off x="5668962" y="-101600"/>
            <a:ext cx="8687117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ConnectSpace</a:t>
            </a:r>
          </a:p>
          <a:p>
            <a:pPr algn="ctr"/>
            <a:r>
              <a:rPr lang="en-US" sz="1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Education</a:t>
            </a:r>
          </a:p>
        </p:txBody>
      </p:sp>
    </p:spTree>
    <p:extLst>
      <p:ext uri="{BB962C8B-B14F-4D97-AF65-F5344CB8AC3E}">
        <p14:creationId xmlns:p14="http://schemas.microsoft.com/office/powerpoint/2010/main" val="33856675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227</TotalTime>
  <Words>586</Words>
  <Application>Microsoft Office PowerPoint</Application>
  <PresentationFormat>Widescreen</PresentationFormat>
  <Paragraphs>104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</vt:lpstr>
      <vt:lpstr>Retrospect</vt:lpstr>
      <vt:lpstr>TOEFL</vt:lpstr>
      <vt:lpstr>What is TOEFL ?</vt:lpstr>
      <vt:lpstr>Who is to take the TOEFL test ?</vt:lpstr>
      <vt:lpstr>Who can sit for TOEFL iBT test ?</vt:lpstr>
      <vt:lpstr>TOEFL iBT FORMAT.</vt:lpstr>
      <vt:lpstr>What is the TOEFL iBT score ?</vt:lpstr>
      <vt:lpstr>TOEFL grading system</vt:lpstr>
      <vt:lpstr>SCORES COMPARISON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TOEFL</dc:title>
  <dc:creator>Judith</dc:creator>
  <cp:lastModifiedBy>Judith</cp:lastModifiedBy>
  <cp:revision>3</cp:revision>
  <dcterms:created xsi:type="dcterms:W3CDTF">2023-02-01T05:35:23Z</dcterms:created>
  <dcterms:modified xsi:type="dcterms:W3CDTF">2023-02-13T09:35:28Z</dcterms:modified>
</cp:coreProperties>
</file>